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3" r:id="rId3"/>
    <p:sldId id="299" r:id="rId4"/>
    <p:sldId id="281" r:id="rId5"/>
    <p:sldId id="307" r:id="rId6"/>
    <p:sldId id="311" r:id="rId7"/>
    <p:sldId id="300" r:id="rId8"/>
    <p:sldId id="305" r:id="rId9"/>
    <p:sldId id="306" r:id="rId10"/>
    <p:sldId id="304" r:id="rId11"/>
    <p:sldId id="308" r:id="rId12"/>
    <p:sldId id="301" r:id="rId13"/>
    <p:sldId id="303" r:id="rId14"/>
    <p:sldId id="302" r:id="rId15"/>
    <p:sldId id="309" r:id="rId16"/>
    <p:sldId id="312" r:id="rId17"/>
    <p:sldId id="310" r:id="rId18"/>
    <p:sldId id="313" r:id="rId19"/>
    <p:sldId id="314" r:id="rId20"/>
    <p:sldId id="291" r:id="rId21"/>
    <p:sldId id="292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A807F3-A425-4055-92D7-842FA689C2C1}">
          <p14:sldIdLst>
            <p14:sldId id="256"/>
            <p14:sldId id="283"/>
            <p14:sldId id="299"/>
            <p14:sldId id="281"/>
            <p14:sldId id="307"/>
            <p14:sldId id="311"/>
            <p14:sldId id="300"/>
            <p14:sldId id="305"/>
            <p14:sldId id="306"/>
            <p14:sldId id="304"/>
            <p14:sldId id="308"/>
            <p14:sldId id="301"/>
            <p14:sldId id="303"/>
            <p14:sldId id="302"/>
            <p14:sldId id="309"/>
            <p14:sldId id="312"/>
            <p14:sldId id="310"/>
            <p14:sldId id="313"/>
            <p14:sldId id="314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choumkeu, Julie" initials="TJ" lastIdx="6" clrIdx="0">
    <p:extLst>
      <p:ext uri="{19B8F6BF-5375-455C-9EA6-DF929625EA0E}">
        <p15:presenceInfo xmlns:p15="http://schemas.microsoft.com/office/powerpoint/2012/main" userId="S-1-5-21-313415027-1372798643-1237804090-203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78481" autoAdjust="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114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187AFF-3D6B-4589-986A-ED9A3993D4B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F21375-3679-45E3-8841-6DE228C95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45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6A5A0B-AA90-4DED-99E6-6BC0F994A53B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1B528E-D7F6-4A57-BA0D-E3A541470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39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B528E-D7F6-4A57-BA0D-E3A541470B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82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B528E-D7F6-4A57-BA0D-E3A541470B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74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B528E-D7F6-4A57-BA0D-E3A541470B3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695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B528E-D7F6-4A57-BA0D-E3A541470B3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86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B528E-D7F6-4A57-BA0D-E3A541470B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48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B528E-D7F6-4A57-BA0D-E3A541470B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49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DAISEY is optimized in Firefox &amp; Chrome are supported</a:t>
            </a:r>
            <a:r>
              <a:rPr lang="en-US" baseline="0" dirty="0"/>
              <a:t> browsers. Please contact consult with program administrators if neither of these browsers are available to you.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B528E-D7F6-4A57-BA0D-E3A541470B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4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B528E-D7F6-4A57-BA0D-E3A541470B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71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B528E-D7F6-4A57-BA0D-E3A541470B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72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B528E-D7F6-4A57-BA0D-E3A541470B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12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B528E-D7F6-4A57-BA0D-E3A541470B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90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B528E-D7F6-4A57-BA0D-E3A541470B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32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5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84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8994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15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75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2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0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14F1CFB-C905-4396-B739-DDF349A79D9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4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1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0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7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7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4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8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1CFB-C905-4396-B739-DDF349A79D9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4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1CFB-C905-4396-B739-DDF349A79D9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1FEA2-08DE-4B8E-90A3-163DA3C14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43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chb.hrsa.gov/sites/default/files/mchb/MaternalChildHealthInitiatives/HomeVisiting/MIECHV-Assessment-of-Improvement-Guidance-508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chb.hrsa.gov/sites/default/files/mchb/MaternalChildHealthInitiatives/HomeVisiting/pdf/home-visiting-infographic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iowafamilysupportimpact.org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3312" y="2516909"/>
            <a:ext cx="9110895" cy="1776606"/>
          </a:xfrm>
        </p:spPr>
        <p:txBody>
          <a:bodyPr anchor="ctr"/>
          <a:lstStyle/>
          <a:p>
            <a:br>
              <a:rPr lang="en-US" sz="3600" dirty="0">
                <a:solidFill>
                  <a:sysClr val="windowText" lastClr="000000"/>
                </a:solidFill>
              </a:rPr>
            </a:br>
            <a:r>
              <a:rPr lang="en-US" sz="4200" dirty="0">
                <a:solidFill>
                  <a:sysClr val="windowText" lastClr="000000"/>
                </a:solidFill>
              </a:rPr>
              <a:t>FY20 Iowa MIECHV Benchmark Annual Training</a:t>
            </a:r>
            <a:br>
              <a:rPr lang="en-US" sz="3200" dirty="0">
                <a:solidFill>
                  <a:sysClr val="windowText" lastClr="000000"/>
                </a:solidFill>
              </a:rPr>
            </a:br>
            <a:endParaRPr lang="en-US" sz="3200" dirty="0">
              <a:solidFill>
                <a:sysClr val="windowText" lastClr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941" y="2959700"/>
            <a:ext cx="704850" cy="1057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51" y="6028615"/>
            <a:ext cx="2266950" cy="6762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C824923-D808-4AF6-B819-C53494A74E33}"/>
              </a:ext>
            </a:extLst>
          </p:cNvPr>
          <p:cNvSpPr txBox="1"/>
          <p:nvPr/>
        </p:nvSpPr>
        <p:spPr>
          <a:xfrm>
            <a:off x="6319684" y="4365523"/>
            <a:ext cx="2587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2">
                    <a:lumMod val="65000"/>
                  </a:schemeClr>
                </a:solidFill>
              </a:rPr>
              <a:t>August 24, 2020</a:t>
            </a:r>
          </a:p>
        </p:txBody>
      </p:sp>
    </p:spTree>
    <p:extLst>
      <p:ext uri="{BB962C8B-B14F-4D97-AF65-F5344CB8AC3E}">
        <p14:creationId xmlns:p14="http://schemas.microsoft.com/office/powerpoint/2010/main" val="1353048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87192" y="767016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HRSA Benchmark Measure Changes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9144164" cy="3599316"/>
          </a:xfrm>
        </p:spPr>
        <p:txBody>
          <a:bodyPr anchor="t"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600" dirty="0">
                <a:effectLst/>
              </a:rPr>
              <a:t>Missing Data Requirements</a:t>
            </a:r>
          </a:p>
          <a:p>
            <a:pPr marL="0" indent="0" algn="ctr">
              <a:buNone/>
            </a:pPr>
            <a:r>
              <a:rPr lang="en-US" sz="3600" i="1" dirty="0">
                <a:effectLst/>
              </a:rPr>
              <a:t>HRSA enforcing how to handle missing data.</a:t>
            </a:r>
          </a:p>
          <a:p>
            <a:pPr marL="457200" lvl="1" indent="0">
              <a:buNone/>
            </a:pPr>
            <a:endParaRPr lang="en-US" sz="4000" dirty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effectLst/>
              </a:rPr>
              <a:t>Implemented at end of FY19 to HRSA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effectLst/>
              </a:rPr>
              <a:t>If not enough information to determine inclusion, is considered missing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effectLst/>
              </a:rPr>
              <a:t>Measures with missing data &gt; 10% requires justification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effectLst/>
              </a:rPr>
              <a:t>Published DAISEY Form 2 DAISEY Report enhancement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3200" dirty="0">
              <a:effectLst/>
            </a:endParaRPr>
          </a:p>
          <a:p>
            <a:pPr marL="457200" lvl="1" indent="0">
              <a:buNone/>
            </a:pPr>
            <a:endParaRPr lang="en-US" sz="3200" dirty="0">
              <a:effectLst/>
            </a:endParaRPr>
          </a:p>
          <a:p>
            <a:pPr marL="0" indent="0">
              <a:buNone/>
            </a:pPr>
            <a:endParaRPr lang="en-US" sz="3600" dirty="0">
              <a:effectLst/>
            </a:endParaRPr>
          </a:p>
          <a:p>
            <a:pPr marL="0" indent="0" algn="ctr">
              <a:buNone/>
            </a:pPr>
            <a:endParaRPr lang="en-US" sz="3600" dirty="0">
              <a:effectLst/>
            </a:endParaRPr>
          </a:p>
          <a:p>
            <a:pPr marL="0" indent="0" algn="ctr">
              <a:buNone/>
            </a:pPr>
            <a:endParaRPr lang="en-US" sz="3600" dirty="0">
              <a:effectLst/>
            </a:endParaRPr>
          </a:p>
          <a:p>
            <a:pPr marL="0" indent="0" algn="ctr">
              <a:buNone/>
            </a:pP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475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A37314E-8974-4EF4-9B67-3B52BCDE3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Performance Improvement Requirements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BDB58DF-F8F2-465A-AFBA-88307EF5DD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98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87192" y="767016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Performance Improvement Requirements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6C4E0E2-00EA-4FCF-B346-5712A9F412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19" y="2336873"/>
            <a:ext cx="9720733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MIECHV Demonstration of Improvement in Benchmark Areas:</a:t>
            </a:r>
            <a:b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b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mprovement in a benchmark area is defined as meeting the identified measure-level improvement criteria in at least one-third (33.3%) of the measures under a specified benchmark area (rounded to the closest whole number), with a minimum of improvement in at least one measure for each benchmark area. More information can be found </a:t>
            </a:r>
            <a:r>
              <a:rPr lang="en-US" sz="1800" b="0" i="0" u="none" strike="noStrike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                                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Improvement for a measure is defined as meeting one or both of the following criteria:                                            </a:t>
            </a: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1) Any change in the intended direction for that measure, as compared to baseline.</a:t>
            </a:r>
          </a:p>
          <a:p>
            <a:pPr marL="0" indent="0">
              <a:buNone/>
            </a:pPr>
            <a:b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2) Meeting or exceeding the established threshold for a measure, while simultaneously not 	decreasing performance from baseline by more than 10%.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780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87192" y="767016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Performance Improvement Requirements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26482E2-90E6-4A56-9100-3F4C553DFA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023601" y="2245344"/>
            <a:ext cx="719137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52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87192" y="767016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Performance Improvement Requirements</a:t>
            </a: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8012506-176A-4177-9940-B7A636FC801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033760" y="2267751"/>
            <a:ext cx="7120723" cy="357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867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A37314E-8974-4EF4-9B67-3B52BCDE3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Schedulding</a:t>
            </a:r>
            <a:r>
              <a:rPr lang="en-US" sz="3600" dirty="0"/>
              <a:t> Report MIA Enhancement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BDB58DF-F8F2-465A-AFBA-88307EF5DD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0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E296F6-520D-4C2E-8E73-70416E76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Report Enhancement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1BDA3C-665E-431E-AB01-89A0A336C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387206"/>
            <a:ext cx="9613861" cy="3599316"/>
          </a:xfrm>
        </p:spPr>
        <p:txBody>
          <a:bodyPr/>
          <a:lstStyle/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Scheduling Report Enhanced to minimize report maintenance</a:t>
            </a:r>
          </a:p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Missing Demographics Report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BE2146-F955-4240-9D40-A39EEDD1A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429000"/>
            <a:ext cx="5029200" cy="3524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7B41DE0-70CF-49A9-A131-D7EAEB4365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5190429"/>
            <a:ext cx="4705350" cy="3524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F09AFC-6C3A-4A2A-8020-ED57BED0EB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3889474"/>
            <a:ext cx="3496811" cy="54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747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A37314E-8974-4EF4-9B67-3B52BCDE3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Form 2 Benchmark Report Enhancement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BDB58DF-F8F2-465A-AFBA-88307EF5DD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155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361915-27CF-43CB-B2D6-022887A9F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Form 2 Benchmark Report Enhancement</a:t>
            </a:r>
            <a:r>
              <a:rPr lang="en-US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E4A249-5749-4EB3-AAFB-365224C56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03317"/>
            <a:ext cx="9613861" cy="359931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Missing Data Enhancement</a:t>
            </a: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857D71-5643-44CB-BB8A-595BC1E2F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692" y="2844830"/>
            <a:ext cx="4162425" cy="9334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095EF2-069C-4C6B-9569-017D9B0B13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530" y="3960100"/>
            <a:ext cx="2314575" cy="285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73D900-40AD-45C5-B820-A56EF5372F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1963" y="3879715"/>
            <a:ext cx="2145283" cy="523652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06F4762-F2C1-4878-BDDB-A0646069961A}"/>
              </a:ext>
            </a:extLst>
          </p:cNvPr>
          <p:cNvCxnSpPr/>
          <p:nvPr/>
        </p:nvCxnSpPr>
        <p:spPr>
          <a:xfrm>
            <a:off x="3212983" y="4102975"/>
            <a:ext cx="7969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06E0C418-3F5D-48CA-826C-781CD405C79D}"/>
              </a:ext>
            </a:extLst>
          </p:cNvPr>
          <p:cNvCxnSpPr>
            <a:cxnSpLocks/>
          </p:cNvCxnSpPr>
          <p:nvPr/>
        </p:nvCxnSpPr>
        <p:spPr>
          <a:xfrm rot="16200000" flipH="1">
            <a:off x="4781762" y="4772157"/>
            <a:ext cx="771720" cy="25396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>
            <a:extLst>
              <a:ext uri="{FF2B5EF4-FFF2-40B4-BE49-F238E27FC236}">
                <a16:creationId xmlns:a16="http://schemas.microsoft.com/office/drawing/2014/main" id="{541A93F3-DF30-43FF-A480-B44AD53B06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3717" y="4532525"/>
            <a:ext cx="336232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347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361915-27CF-43CB-B2D6-022887A9F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Form 2 Benchmark Report Enhancement</a:t>
            </a:r>
            <a:r>
              <a:rPr lang="en-US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E4A249-5749-4EB3-AAFB-365224C56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03317"/>
            <a:ext cx="9613861" cy="3599316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effectLst/>
            </a:endParaRPr>
          </a:p>
          <a:p>
            <a:pPr marL="0" indent="0" algn="ctr">
              <a:buNone/>
            </a:pPr>
            <a:endParaRPr lang="en-US" dirty="0">
              <a:effectLst/>
            </a:endParaRPr>
          </a:p>
          <a:p>
            <a:pPr marL="0" indent="0" algn="ctr">
              <a:buNone/>
            </a:pPr>
            <a:r>
              <a:rPr lang="en-US" dirty="0">
                <a:effectLst/>
              </a:rPr>
              <a:t>Next data due date: </a:t>
            </a:r>
            <a:r>
              <a:rPr lang="en-US" dirty="0">
                <a:solidFill>
                  <a:srgbClr val="7030A0"/>
                </a:solidFill>
                <a:effectLst/>
              </a:rPr>
              <a:t>OCTOBER 15th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 algn="ctr">
              <a:buNone/>
            </a:pPr>
            <a:r>
              <a:rPr lang="en-US" dirty="0">
                <a:effectLst/>
              </a:rPr>
              <a:t>Fiscal Year 2020 (October 1, 2019 – September 30, 2020)</a:t>
            </a:r>
          </a:p>
        </p:txBody>
      </p:sp>
    </p:spTree>
    <p:extLst>
      <p:ext uri="{BB962C8B-B14F-4D97-AF65-F5344CB8AC3E}">
        <p14:creationId xmlns:p14="http://schemas.microsoft.com/office/powerpoint/2010/main" val="367832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87192" y="767016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FY20 Iowa MIECHV Benchmark Measures Update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9144164" cy="359931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>
                <a:effectLst/>
              </a:rPr>
              <a:t>The purpose of this training is to review:</a:t>
            </a:r>
          </a:p>
          <a:p>
            <a:pPr marL="0" indent="0">
              <a:buNone/>
            </a:pPr>
            <a:endParaRPr lang="en-US" sz="3200" dirty="0">
              <a:effectLst/>
            </a:endParaRPr>
          </a:p>
          <a:p>
            <a:pPr lvl="1"/>
            <a:r>
              <a:rPr lang="en-US" sz="3400" dirty="0">
                <a:effectLst/>
              </a:rPr>
              <a:t>HRSA Benchmark Measure changes</a:t>
            </a:r>
          </a:p>
          <a:p>
            <a:pPr lvl="1"/>
            <a:r>
              <a:rPr lang="en-US" sz="3400" dirty="0">
                <a:effectLst/>
              </a:rPr>
              <a:t>Performance improvement requirements</a:t>
            </a:r>
          </a:p>
          <a:p>
            <a:pPr lvl="1"/>
            <a:r>
              <a:rPr lang="en-US" sz="3400" dirty="0">
                <a:effectLst/>
              </a:rPr>
              <a:t>Scheduling Report MIA Report</a:t>
            </a:r>
          </a:p>
          <a:p>
            <a:pPr lvl="1"/>
            <a:r>
              <a:rPr lang="en-US" sz="3400" dirty="0">
                <a:effectLst/>
              </a:rPr>
              <a:t>Form 2 Benchmarks Report enhancement</a:t>
            </a:r>
          </a:p>
        </p:txBody>
      </p:sp>
    </p:spTree>
    <p:extLst>
      <p:ext uri="{BB962C8B-B14F-4D97-AF65-F5344CB8AC3E}">
        <p14:creationId xmlns:p14="http://schemas.microsoft.com/office/powerpoint/2010/main" val="3992539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IOWA DAISEY Report Training</a:t>
            </a:r>
            <a:b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>
              <a:effectLst/>
            </a:endParaRPr>
          </a:p>
          <a:p>
            <a:pPr marL="0" indent="0" algn="ctr">
              <a:buNone/>
            </a:pPr>
            <a:r>
              <a:rPr lang="en-US" sz="4400" dirty="0">
                <a:effectLst/>
              </a:rPr>
              <a:t>Report Training Video &amp; Resources</a:t>
            </a:r>
          </a:p>
          <a:p>
            <a:pPr marL="0" indent="0" algn="ctr">
              <a:buNone/>
            </a:pPr>
            <a:r>
              <a:rPr lang="en-US" sz="4400" u="sng" dirty="0">
                <a:solidFill>
                  <a:schemeClr val="accent4"/>
                </a:solidFill>
                <a:effectLst/>
              </a:rPr>
              <a:t>daiseyiowa.daiseysolutions.org</a:t>
            </a:r>
          </a:p>
        </p:txBody>
      </p:sp>
    </p:spTree>
    <p:extLst>
      <p:ext uri="{BB962C8B-B14F-4D97-AF65-F5344CB8AC3E}">
        <p14:creationId xmlns:p14="http://schemas.microsoft.com/office/powerpoint/2010/main" val="1474868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dirty="0"/>
            </a:br>
            <a:r>
              <a:rPr lang="en-US" dirty="0"/>
              <a:t>IOWA DAISEY Report Training</a:t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 algn="ctr">
              <a:buNone/>
            </a:pPr>
            <a:r>
              <a:rPr lang="en-US" dirty="0">
                <a:effectLst/>
              </a:rPr>
              <a:t>Questions about DAISEY or Report functions?</a:t>
            </a:r>
          </a:p>
          <a:p>
            <a:pPr marL="0" indent="0" algn="ctr">
              <a:buNone/>
            </a:pPr>
            <a:r>
              <a:rPr lang="en-US" u="sng" dirty="0">
                <a:solidFill>
                  <a:schemeClr val="accent4"/>
                </a:solidFill>
                <a:effectLst/>
              </a:rPr>
              <a:t>daisey.iowa@ku.edu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effectLst/>
            </a:endParaRPr>
          </a:p>
          <a:p>
            <a:pPr algn="ctr">
              <a:buFont typeface="Wingdings" panose="05000000000000000000" pitchFamily="2" charset="2"/>
              <a:buChar char="Ø"/>
            </a:pPr>
            <a:endParaRPr lang="en-US" dirty="0">
              <a:effectLst/>
            </a:endParaRPr>
          </a:p>
          <a:p>
            <a:pPr marL="0" indent="0" algn="ctr">
              <a:buNone/>
            </a:pPr>
            <a:r>
              <a:rPr lang="en-US" dirty="0">
                <a:effectLst/>
              </a:rPr>
              <a:t>Questions about data in the reports or how to use reports?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>
                <a:effectLst/>
              </a:rPr>
              <a:t>Program administrator (chain of command)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3925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87192" y="767016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Your Data Matters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9144164" cy="359931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6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National Impact</a:t>
            </a:r>
            <a:endParaRPr lang="en-US" sz="3600" dirty="0">
              <a:solidFill>
                <a:schemeClr val="accent6"/>
              </a:solidFill>
              <a:effectLst/>
            </a:endParaRPr>
          </a:p>
          <a:p>
            <a:pPr marL="0" indent="0">
              <a:buNone/>
            </a:pPr>
            <a:endParaRPr lang="en-US" sz="3600" dirty="0">
              <a:solidFill>
                <a:schemeClr val="accent6"/>
              </a:solidFill>
              <a:effectLst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6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Local Impact</a:t>
            </a:r>
            <a:endParaRPr lang="en-US" sz="3600" dirty="0">
              <a:solidFill>
                <a:schemeClr val="accent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5188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570" y="753228"/>
            <a:ext cx="8673612" cy="1080938"/>
          </a:xfrm>
        </p:spPr>
        <p:txBody>
          <a:bodyPr/>
          <a:lstStyle/>
          <a:p>
            <a:r>
              <a:rPr lang="en-US" dirty="0"/>
              <a:t>Browser REMINDER!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651" y="779467"/>
            <a:ext cx="701101" cy="1054699"/>
          </a:xfrm>
          <a:prstGeom prst="rect">
            <a:avLst/>
          </a:prstGeom>
        </p:spPr>
      </p:pic>
      <p:pic>
        <p:nvPicPr>
          <p:cNvPr id="1028" name="Picture 4" descr="http://img00.deviantart.net/b7d5/i/2013/218/c/9/firefox_new_icon__august_6_2013__by_eddygraphic-d6gynb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430" y="2799760"/>
            <a:ext cx="2002300" cy="200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http://www.iconarchive.com/download/i38830/google/chrome/Google-Chrome.ico"/>
          <p:cNvSpPr>
            <a:spLocks noChangeAspect="1" noChangeArrowheads="1"/>
          </p:cNvSpPr>
          <p:nvPr/>
        </p:nvSpPr>
        <p:spPr bwMode="auto">
          <a:xfrm>
            <a:off x="4764251" y="2647749"/>
            <a:ext cx="183086" cy="18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s://cdn2.iconfinder.com/data/icons/social-media-8/512/Chrom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857" y="2616888"/>
            <a:ext cx="2342321" cy="2342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upload.wikimedia.org/wikipedia/commons/thumb/1/1b/Internet_Explorer_9_icon.svg/2000px-Internet_Explorer_9_icon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0149" y="2744986"/>
            <a:ext cx="2111848" cy="211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cdn.playbuzz.com/cdn/98d4088d-fbe9-4e7a-9040-d8066d20d82c/2af38d24-0c6a-4f2b-8ea3-613ce40eac7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0149" y="2512637"/>
            <a:ext cx="2576545" cy="2576545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clipartbest.com/cliparts/4c9/Ejp/4c9EjpGzi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04" y="3375397"/>
            <a:ext cx="851026" cy="85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0" descr="http://www.clipartbest.com/cliparts/4c9/Ejp/4c9EjpGzi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121" y="3362536"/>
            <a:ext cx="851026" cy="85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037841" y="5173056"/>
            <a:ext cx="2563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/>
              <a:t>Mozilla Firefox is </a:t>
            </a:r>
            <a:r>
              <a:rPr lang="en-US" sz="2800" dirty="0">
                <a:solidFill>
                  <a:srgbClr val="00B050"/>
                </a:solidFill>
              </a:rPr>
              <a:t>supported!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5731" y="5173056"/>
            <a:ext cx="2632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/>
              <a:t>Google Chrome is </a:t>
            </a:r>
            <a:r>
              <a:rPr lang="en-US" sz="2800" dirty="0">
                <a:solidFill>
                  <a:srgbClr val="00B050"/>
                </a:solidFill>
              </a:rPr>
              <a:t>supported!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17940" y="5173056"/>
            <a:ext cx="3142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/>
              <a:t>Internet Explorer is </a:t>
            </a:r>
            <a:r>
              <a:rPr lang="en-US" sz="2800" dirty="0">
                <a:solidFill>
                  <a:srgbClr val="C00000"/>
                </a:solidFill>
              </a:rPr>
              <a:t>NOT supported!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25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A37314E-8974-4EF4-9B67-3B52BCDE3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HRSA Benchmark Measure Changes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BDB58DF-F8F2-465A-AFBA-88307EF5DD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01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87192" y="767016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HRSA Benchmark Measure Changes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62874" y="2336873"/>
            <a:ext cx="9144164" cy="359931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effectLst/>
              </a:rPr>
              <a:t>At-a-glance document review</a:t>
            </a:r>
          </a:p>
          <a:p>
            <a:pPr marL="0" indent="0" algn="ctr">
              <a:buNone/>
            </a:pPr>
            <a:endParaRPr lang="en-US" sz="3600" dirty="0">
              <a:effectLst/>
            </a:endParaRPr>
          </a:p>
          <a:p>
            <a:pPr marL="0" indent="0" algn="ctr">
              <a:buNone/>
            </a:pPr>
            <a:endParaRPr lang="en-US" sz="3600" dirty="0">
              <a:effectLst/>
            </a:endParaRPr>
          </a:p>
          <a:p>
            <a:pPr marL="0" indent="0">
              <a:buNone/>
            </a:pP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Form 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11D66D-7B10-4992-A98E-C4DB33DE50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2029" y="3138311"/>
            <a:ext cx="5951220" cy="99822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2BEE14C-B3C5-4ACA-923C-A5992BB549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9276" y="4557698"/>
            <a:ext cx="4276725" cy="323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3724261-CFFF-4F86-BD9F-5B4BC20E29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9751" y="5235603"/>
            <a:ext cx="428625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5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87192" y="767016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HRSA Benchmark Measure Changes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9144164" cy="3599316"/>
          </a:xfrm>
        </p:spPr>
        <p:txBody>
          <a:bodyPr anchor="ctr"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3600" dirty="0">
                <a:effectLst/>
              </a:rPr>
              <a:t>Measure 6 – Tobacco Cessation Referral </a:t>
            </a:r>
          </a:p>
          <a:p>
            <a:pPr marL="0" indent="0" algn="ctr">
              <a:buNone/>
            </a:pPr>
            <a:r>
              <a:rPr lang="en-US" sz="3600" i="1" dirty="0">
                <a:effectLst/>
              </a:rPr>
              <a:t>HRSA required Iowa to specify when a primary caregiver uses tobacco in the home. Updated data collection in January 2020. </a:t>
            </a:r>
          </a:p>
          <a:p>
            <a:pPr marL="0" indent="0" algn="ctr">
              <a:buNone/>
            </a:pPr>
            <a:endParaRPr lang="en-US" sz="3600" i="1" dirty="0">
              <a:effectLst/>
            </a:endParaRPr>
          </a:p>
          <a:p>
            <a:pPr marL="0" indent="0">
              <a:buNone/>
            </a:pPr>
            <a:r>
              <a:rPr lang="en-US" sz="3600" b="1" dirty="0">
                <a:effectLst/>
              </a:rPr>
              <a:t>Form: </a:t>
            </a:r>
            <a:r>
              <a:rPr lang="en-US" sz="3600" dirty="0">
                <a:effectLst/>
              </a:rPr>
              <a:t>Primary Caregiver EAR</a:t>
            </a:r>
          </a:p>
          <a:p>
            <a:pPr marL="0" indent="0">
              <a:buNone/>
            </a:pPr>
            <a:r>
              <a:rPr lang="en-US" sz="3600" b="1" dirty="0">
                <a:effectLst/>
              </a:rPr>
              <a:t>Timing Selection: </a:t>
            </a:r>
            <a:r>
              <a:rPr lang="en-US" sz="3600" dirty="0">
                <a:effectLst/>
              </a:rPr>
              <a:t>Enrollment</a:t>
            </a:r>
          </a:p>
          <a:p>
            <a:pPr marL="0" indent="0">
              <a:buNone/>
            </a:pPr>
            <a:r>
              <a:rPr lang="en-US" sz="3600" b="1" dirty="0">
                <a:effectLst/>
              </a:rPr>
              <a:t>Current question: </a:t>
            </a:r>
            <a:r>
              <a:rPr lang="en-US" sz="3600" dirty="0">
                <a:effectLst/>
              </a:rPr>
              <a:t>Does anyone in the household use tobacco products in the home? If “Yes”, then…</a:t>
            </a:r>
          </a:p>
          <a:p>
            <a:pPr marL="0" indent="0">
              <a:buNone/>
            </a:pPr>
            <a:r>
              <a:rPr lang="en-US" sz="3600" b="1" dirty="0">
                <a:effectLst/>
              </a:rPr>
              <a:t>New question(Jan2020): </a:t>
            </a:r>
            <a:r>
              <a:rPr lang="en-US" sz="3600" dirty="0">
                <a:effectLst/>
              </a:rPr>
              <a:t>Is the primary caregiver using tobacco in the home?</a:t>
            </a:r>
          </a:p>
          <a:p>
            <a:pPr marL="0" indent="0">
              <a:buNone/>
            </a:pPr>
            <a:r>
              <a:rPr lang="en-US" sz="3600" b="1" dirty="0">
                <a:effectLst/>
              </a:rPr>
              <a:t>Updated logic: </a:t>
            </a:r>
            <a:r>
              <a:rPr lang="en-US" sz="3600" dirty="0">
                <a:effectLst/>
              </a:rPr>
              <a:t>If “Yes”, included the denominator, if “No”, not included.</a:t>
            </a:r>
          </a:p>
        </p:txBody>
      </p:sp>
    </p:spTree>
    <p:extLst>
      <p:ext uri="{BB962C8B-B14F-4D97-AF65-F5344CB8AC3E}">
        <p14:creationId xmlns:p14="http://schemas.microsoft.com/office/powerpoint/2010/main" val="2491972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87192" y="767016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HRSA Benchmark Measure Changes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9144164" cy="3599316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600" dirty="0">
                <a:effectLst/>
              </a:rPr>
              <a:t>Measure 12 – Developmental Screening</a:t>
            </a:r>
          </a:p>
          <a:p>
            <a:pPr marL="0" indent="0" algn="ctr">
              <a:buNone/>
            </a:pPr>
            <a:r>
              <a:rPr lang="en-US" sz="3600" i="1" dirty="0">
                <a:effectLst/>
              </a:rPr>
              <a:t>HRSA required Iowa to choose either 24 OR 30 month screener to be included.</a:t>
            </a:r>
          </a:p>
          <a:p>
            <a:pPr marL="0" indent="0" algn="ctr">
              <a:buNone/>
            </a:pPr>
            <a:endParaRPr lang="en-US" sz="3600" i="1" dirty="0">
              <a:effectLst/>
            </a:endParaRPr>
          </a:p>
          <a:p>
            <a:pPr marL="0" indent="0">
              <a:buNone/>
            </a:pPr>
            <a:r>
              <a:rPr lang="en-US" sz="3600" b="1" dirty="0">
                <a:effectLst/>
              </a:rPr>
              <a:t>Form: </a:t>
            </a:r>
            <a:r>
              <a:rPr lang="en-US" sz="3600" dirty="0">
                <a:effectLst/>
              </a:rPr>
              <a:t>ASQ-3</a:t>
            </a:r>
          </a:p>
          <a:p>
            <a:pPr marL="0" indent="0">
              <a:buNone/>
            </a:pPr>
            <a:r>
              <a:rPr lang="en-US" sz="3600" b="1" dirty="0">
                <a:effectLst/>
              </a:rPr>
              <a:t>Updated timing Selection to be reported: </a:t>
            </a:r>
            <a:r>
              <a:rPr lang="en-US" sz="3600" dirty="0">
                <a:effectLst/>
              </a:rPr>
              <a:t>30 month (additional Iowa requirements)</a:t>
            </a:r>
          </a:p>
          <a:p>
            <a:pPr marL="0" indent="0">
              <a:buNone/>
            </a:pPr>
            <a:endParaRPr lang="en-US" sz="3600" dirty="0">
              <a:effectLst/>
            </a:endParaRPr>
          </a:p>
          <a:p>
            <a:pPr marL="0" indent="0">
              <a:buNone/>
            </a:pPr>
            <a:r>
              <a:rPr lang="en-US" sz="3600" dirty="0">
                <a:effectLst/>
              </a:rPr>
              <a:t>NO CHANGE IN WORKFLOW</a:t>
            </a:r>
          </a:p>
        </p:txBody>
      </p:sp>
    </p:spTree>
    <p:extLst>
      <p:ext uri="{BB962C8B-B14F-4D97-AF65-F5344CB8AC3E}">
        <p14:creationId xmlns:p14="http://schemas.microsoft.com/office/powerpoint/2010/main" val="3138854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87192" y="767016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HRSA Benchmark Measure Changes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9144164" cy="3599316"/>
          </a:xfrm>
        </p:spPr>
        <p:txBody>
          <a:bodyPr anchor="ctr"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3600" dirty="0">
                <a:effectLst/>
              </a:rPr>
              <a:t>Measure 17 – Depression Referrals</a:t>
            </a:r>
          </a:p>
          <a:p>
            <a:pPr marL="0" indent="0" algn="ctr">
              <a:buNone/>
            </a:pPr>
            <a:r>
              <a:rPr lang="en-US" sz="3600" i="1" dirty="0">
                <a:effectLst/>
              </a:rPr>
              <a:t>HRSA is requiring that states include any primary caregiver that has EVER been included in this denominator until they meet the numerator.</a:t>
            </a:r>
          </a:p>
          <a:p>
            <a:pPr marL="0" indent="0" algn="ctr">
              <a:buNone/>
            </a:pPr>
            <a:endParaRPr lang="en-US" sz="3600" i="1" dirty="0">
              <a:effectLst/>
            </a:endParaRPr>
          </a:p>
          <a:p>
            <a:pPr marL="0" indent="0">
              <a:buNone/>
            </a:pPr>
            <a:r>
              <a:rPr lang="en-US" sz="3600" b="1" dirty="0">
                <a:effectLst/>
              </a:rPr>
              <a:t>Form: </a:t>
            </a:r>
            <a:r>
              <a:rPr lang="en-US" sz="3600" dirty="0">
                <a:effectLst/>
              </a:rPr>
              <a:t>EPDS</a:t>
            </a:r>
          </a:p>
          <a:p>
            <a:pPr marL="0" indent="0">
              <a:buNone/>
            </a:pPr>
            <a:r>
              <a:rPr lang="en-US" sz="3600" b="1" dirty="0">
                <a:effectLst/>
              </a:rPr>
              <a:t>Update: </a:t>
            </a:r>
            <a:r>
              <a:rPr lang="en-US" sz="3600" dirty="0">
                <a:effectLst/>
              </a:rPr>
              <a:t>Any primary caregiver meeting the denominator will remain in count until they are included in the numerator. This is more of a cumulative count now.</a:t>
            </a:r>
          </a:p>
          <a:p>
            <a:pPr marL="0" indent="0">
              <a:buNone/>
            </a:pPr>
            <a:endParaRPr lang="en-US" sz="3600" dirty="0">
              <a:effectLst/>
            </a:endParaRPr>
          </a:p>
          <a:p>
            <a:pPr marL="0" indent="0">
              <a:buNone/>
            </a:pPr>
            <a:r>
              <a:rPr lang="en-US" sz="3600" dirty="0">
                <a:effectLst/>
              </a:rPr>
              <a:t>NO CHANGE IN WORKFLOW</a:t>
            </a:r>
          </a:p>
        </p:txBody>
      </p:sp>
    </p:spTree>
    <p:extLst>
      <p:ext uri="{BB962C8B-B14F-4D97-AF65-F5344CB8AC3E}">
        <p14:creationId xmlns:p14="http://schemas.microsoft.com/office/powerpoint/2010/main" val="353716113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Custom 8">
      <a:dk1>
        <a:srgbClr val="FEBE10"/>
      </a:dk1>
      <a:lt1>
        <a:srgbClr val="171616"/>
      </a:lt1>
      <a:dk2>
        <a:srgbClr val="FFFFFF"/>
      </a:dk2>
      <a:lt2>
        <a:srgbClr val="000000"/>
      </a:lt2>
      <a:accent1>
        <a:srgbClr val="8DC63F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13376</TotalTime>
  <Words>635</Words>
  <Application>Microsoft Office PowerPoint</Application>
  <PresentationFormat>Widescreen</PresentationFormat>
  <Paragraphs>109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Trebuchet MS</vt:lpstr>
      <vt:lpstr>Wingdings</vt:lpstr>
      <vt:lpstr>Berlin</vt:lpstr>
      <vt:lpstr> FY20 Iowa MIECHV Benchmark Annual Training </vt:lpstr>
      <vt:lpstr>PowerPoint Presentation</vt:lpstr>
      <vt:lpstr>PowerPoint Presentation</vt:lpstr>
      <vt:lpstr>Browser REMINDER!</vt:lpstr>
      <vt:lpstr>HRSA Benchmark Measure Changes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Performance Improvement Requirements</vt:lpstr>
      <vt:lpstr>PowerPoint Presentation</vt:lpstr>
      <vt:lpstr>PowerPoint Presentation</vt:lpstr>
      <vt:lpstr>PowerPoint Presentation</vt:lpstr>
      <vt:lpstr>Schedulding Report MIA Enhancement</vt:lpstr>
      <vt:lpstr>Scheduling Report Enhancement</vt:lpstr>
      <vt:lpstr>Form 2 Benchmark Report Enhancement</vt:lpstr>
      <vt:lpstr>Form 2 Benchmark Report Enhancement </vt:lpstr>
      <vt:lpstr>Form 2 Benchmark Report Enhancement </vt:lpstr>
      <vt:lpstr> IOWA DAISEY Report Training </vt:lpstr>
      <vt:lpstr> IOWA DAISEY Report Training </vt:lpstr>
    </vt:vector>
  </TitlesOfParts>
  <Company>The University of 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KDHE DAISEY Form Integration</dc:title>
  <dc:creator>Naughtin, Hugh Edmond Wilhelm</dc:creator>
  <cp:lastModifiedBy>Spacek, Tanya</cp:lastModifiedBy>
  <cp:revision>679</cp:revision>
  <cp:lastPrinted>2015-08-03T14:26:32Z</cp:lastPrinted>
  <dcterms:created xsi:type="dcterms:W3CDTF">2015-04-29T15:52:14Z</dcterms:created>
  <dcterms:modified xsi:type="dcterms:W3CDTF">2020-08-27T14:18:44Z</dcterms:modified>
</cp:coreProperties>
</file>